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2" r:id="rId3"/>
    <p:sldId id="273" r:id="rId4"/>
    <p:sldId id="257" r:id="rId5"/>
    <p:sldId id="258" r:id="rId6"/>
    <p:sldId id="259" r:id="rId7"/>
    <p:sldId id="274" r:id="rId8"/>
    <p:sldId id="275" r:id="rId9"/>
    <p:sldId id="276" r:id="rId10"/>
    <p:sldId id="277" r:id="rId11"/>
    <p:sldId id="260" r:id="rId12"/>
    <p:sldId id="278" r:id="rId13"/>
    <p:sldId id="279" r:id="rId14"/>
    <p:sldId id="280" r:id="rId15"/>
    <p:sldId id="261" r:id="rId16"/>
    <p:sldId id="281" r:id="rId17"/>
    <p:sldId id="262" r:id="rId18"/>
    <p:sldId id="282" r:id="rId19"/>
    <p:sldId id="263" r:id="rId20"/>
    <p:sldId id="283" r:id="rId21"/>
    <p:sldId id="264" r:id="rId22"/>
    <p:sldId id="284" r:id="rId23"/>
    <p:sldId id="285" r:id="rId24"/>
    <p:sldId id="286" r:id="rId25"/>
    <p:sldId id="265" r:id="rId26"/>
    <p:sldId id="266" r:id="rId27"/>
    <p:sldId id="267" r:id="rId28"/>
    <p:sldId id="268" r:id="rId29"/>
    <p:sldId id="269" r:id="rId30"/>
    <p:sldId id="270" r:id="rId31"/>
    <p:sldId id="271"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0" autoAdjust="0"/>
    <p:restoredTop sz="94660"/>
  </p:normalViewPr>
  <p:slideViewPr>
    <p:cSldViewPr snapToGrid="0">
      <p:cViewPr varScale="1">
        <p:scale>
          <a:sx n="60" d="100"/>
          <a:sy n="60" d="100"/>
        </p:scale>
        <p:origin x="102" y="4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6/27/2020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6/27/2020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6/27/2020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6/27/2020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6/27/2020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6/27/2020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6/27/2020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pikiran-rakyat.com/tag/desa"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pikiran-rakyat.com/tag/perguruan-tinggi" TargetMode="External"/><Relationship Id="rId2" Type="http://schemas.openxmlformats.org/officeDocument/2006/relationships/hyperlink" Target="https://www.pikiran-rakyat.com/tag/pendidikan"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pikiran-rakyat.com/tag/desa"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pikiran-rakyat.com/tag/Kampus-Merdeka" TargetMode="External"/><Relationship Id="rId2" Type="http://schemas.openxmlformats.org/officeDocument/2006/relationships/hyperlink" Target="https://www.pikiran-rakyat.com/tag/perguruan-tinggi" TargetMode="External"/><Relationship Id="rId1" Type="http://schemas.openxmlformats.org/officeDocument/2006/relationships/slideLayout" Target="../slideLayouts/slideLayout2.xml"/><Relationship Id="rId5" Type="http://schemas.openxmlformats.org/officeDocument/2006/relationships/hyperlink" Target="https://www.pikiran-rakyat.com/tag/desa" TargetMode="External"/><Relationship Id="rId4" Type="http://schemas.openxmlformats.org/officeDocument/2006/relationships/hyperlink" Target="https://www.pikiran-rakyat.com/tag/magang" TargetMode="External"/></Relationships>
</file>

<file path=ppt/slides/_rels/slide5.xml.rels><?xml version="1.0" encoding="UTF-8" standalone="yes"?>
<Relationships xmlns="http://schemas.openxmlformats.org/package/2006/relationships"><Relationship Id="rId2" Type="http://schemas.openxmlformats.org/officeDocument/2006/relationships/hyperlink" Target="https://www.pikiran-rakyat.com/tag/perguruan-tinggi"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pikiran-rakyat.com/tag/magan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513347"/>
            <a:ext cx="9353438" cy="1788899"/>
          </a:xfrm>
        </p:spPr>
        <p:txBody>
          <a:bodyPr/>
          <a:lstStyle/>
          <a:p>
            <a:r>
              <a:rPr lang="id-ID" b="1" dirty="0" smtClean="0">
                <a:solidFill>
                  <a:srgbClr val="C00000"/>
                </a:solidFill>
              </a:rPr>
              <a:t>Kampus </a:t>
            </a:r>
            <a:r>
              <a:rPr lang="id-ID" b="1" dirty="0" smtClean="0">
                <a:solidFill>
                  <a:srgbClr val="C00000"/>
                </a:solidFill>
              </a:rPr>
              <a:t>Merdeka dan Peran Alumni UNISMA</a:t>
            </a:r>
            <a:endParaRPr lang="id-ID" b="1" dirty="0">
              <a:solidFill>
                <a:srgbClr val="C00000"/>
              </a:solidFill>
            </a:endParaRPr>
          </a:p>
        </p:txBody>
      </p:sp>
      <p:sp>
        <p:nvSpPr>
          <p:cNvPr id="3" name="Subtitle 2"/>
          <p:cNvSpPr>
            <a:spLocks noGrp="1"/>
          </p:cNvSpPr>
          <p:nvPr>
            <p:ph type="subTitle" idx="1"/>
          </p:nvPr>
        </p:nvSpPr>
        <p:spPr>
          <a:xfrm>
            <a:off x="1507066" y="3272589"/>
            <a:ext cx="8808007" cy="1875143"/>
          </a:xfrm>
        </p:spPr>
        <p:txBody>
          <a:bodyPr>
            <a:noAutofit/>
          </a:bodyPr>
          <a:lstStyle/>
          <a:p>
            <a:r>
              <a:rPr lang="id-ID" sz="2400" b="1" dirty="0" smtClean="0">
                <a:solidFill>
                  <a:schemeClr val="tx1"/>
                </a:solidFill>
              </a:rPr>
              <a:t>NUR DIANA SE, MSI</a:t>
            </a:r>
          </a:p>
          <a:p>
            <a:r>
              <a:rPr lang="id-ID" sz="2400" b="1" dirty="0" smtClean="0">
                <a:solidFill>
                  <a:schemeClr val="tx1"/>
                </a:solidFill>
              </a:rPr>
              <a:t>Dekan Fakultas Ekonomi dan Bisnis Universitas Islam Malang</a:t>
            </a:r>
          </a:p>
          <a:p>
            <a:r>
              <a:rPr lang="id-ID" sz="2400" b="1" dirty="0" smtClean="0">
                <a:solidFill>
                  <a:schemeClr val="tx1"/>
                </a:solidFill>
              </a:rPr>
              <a:t>Disampaikan Pada Alumni Talk 27 Juni 2020</a:t>
            </a:r>
            <a:r>
              <a:rPr lang="id-ID" sz="2800" b="1" dirty="0" smtClean="0">
                <a:solidFill>
                  <a:schemeClr val="tx1"/>
                </a:solidFill>
              </a:rPr>
              <a:t> </a:t>
            </a:r>
            <a:endParaRPr lang="id-ID" sz="2800" b="1" dirty="0">
              <a:solidFill>
                <a:schemeClr val="tx1"/>
              </a:solidFill>
            </a:endParaRPr>
          </a:p>
        </p:txBody>
      </p:sp>
    </p:spTree>
    <p:extLst>
      <p:ext uri="{BB962C8B-B14F-4D97-AF65-F5344CB8AC3E}">
        <p14:creationId xmlns:p14="http://schemas.microsoft.com/office/powerpoint/2010/main" val="1436251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721895" y="753979"/>
            <a:ext cx="10459452" cy="5502442"/>
          </a:xfrm>
          <a:prstGeom prst="rect">
            <a:avLst/>
          </a:prstGeom>
        </p:spPr>
      </p:pic>
    </p:spTree>
    <p:extLst>
      <p:ext uri="{BB962C8B-B14F-4D97-AF65-F5344CB8AC3E}">
        <p14:creationId xmlns:p14="http://schemas.microsoft.com/office/powerpoint/2010/main" val="3867320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52926"/>
            <a:ext cx="8596668" cy="914400"/>
          </a:xfrm>
        </p:spPr>
        <p:txBody>
          <a:bodyPr/>
          <a:lstStyle/>
          <a:p>
            <a:r>
              <a:rPr lang="id-ID" b="1" dirty="0" smtClean="0">
                <a:solidFill>
                  <a:schemeClr val="tx1"/>
                </a:solidFill>
              </a:rPr>
              <a:t>Program Kedua </a:t>
            </a:r>
            <a:endParaRPr lang="id-ID" b="1" dirty="0">
              <a:solidFill>
                <a:schemeClr val="tx1"/>
              </a:solidFill>
            </a:endParaRPr>
          </a:p>
        </p:txBody>
      </p:sp>
      <p:sp>
        <p:nvSpPr>
          <p:cNvPr id="3" name="Content Placeholder 2"/>
          <p:cNvSpPr>
            <a:spLocks noGrp="1"/>
          </p:cNvSpPr>
          <p:nvPr>
            <p:ph idx="1"/>
          </p:nvPr>
        </p:nvSpPr>
        <p:spPr>
          <a:xfrm>
            <a:off x="677334" y="978569"/>
            <a:ext cx="11257992" cy="5062794"/>
          </a:xfrm>
        </p:spPr>
        <p:txBody>
          <a:bodyPr>
            <a:noAutofit/>
          </a:bodyPr>
          <a:lstStyle/>
          <a:p>
            <a:r>
              <a:rPr lang="id-ID" sz="2800" b="1" dirty="0">
                <a:solidFill>
                  <a:srgbClr val="C00000"/>
                </a:solidFill>
              </a:rPr>
              <a:t>Kedua, terkait program proyek </a:t>
            </a:r>
            <a:r>
              <a:rPr lang="id-ID" sz="2800" b="1" dirty="0">
                <a:solidFill>
                  <a:srgbClr val="C00000"/>
                </a:solidFill>
                <a:hlinkClick r:id="rId2"/>
              </a:rPr>
              <a:t>desa</a:t>
            </a:r>
            <a:r>
              <a:rPr lang="id-ID" sz="2800" b="1" dirty="0">
                <a:solidFill>
                  <a:srgbClr val="C00000"/>
                </a:solidFill>
              </a:rPr>
              <a:t>, ia mengatakan, program ini bertujuan untuk membantu masyarakat di pedesaan atau daerah terpencil untuk mengembangkan perekonomiannya atau pengembangan infrastruktur di wilayah tersebut</a:t>
            </a:r>
            <a:r>
              <a:rPr lang="id-ID" sz="2800" b="1" dirty="0" smtClean="0">
                <a:solidFill>
                  <a:srgbClr val="C00000"/>
                </a:solidFill>
              </a:rPr>
              <a:t>.</a:t>
            </a:r>
          </a:p>
          <a:p>
            <a:r>
              <a:rPr lang="id-ID" sz="2800" dirty="0"/>
              <a:t>Saat ini terdapat sekitar 78.000 </a:t>
            </a:r>
            <a:r>
              <a:rPr lang="id-ID" sz="2800" dirty="0">
                <a:hlinkClick r:id="rId2"/>
              </a:rPr>
              <a:t>desa</a:t>
            </a:r>
            <a:r>
              <a:rPr lang="id-ID" sz="2800" dirty="0"/>
              <a:t> di Indonesia yang menerima bantuan Dana Desa. Selama ini tingkat efisiensi penggunaan Dana Desa untuk pembangunan perekonomian dan sosial harus dioptimalkan.</a:t>
            </a:r>
          </a:p>
          <a:p>
            <a:r>
              <a:rPr lang="id-ID" sz="2800" dirty="0"/>
              <a:t>Perguruan tinggi diharapkan dapat berperan melakukan pendampingan dan pemberdayaan masayarakat </a:t>
            </a:r>
            <a:r>
              <a:rPr lang="id-ID" sz="2800" dirty="0">
                <a:hlinkClick r:id="rId2"/>
              </a:rPr>
              <a:t>desa</a:t>
            </a:r>
            <a:r>
              <a:rPr lang="id-ID" sz="2800" dirty="0"/>
              <a:t> melalui pemanfaatan Dana Desa yang efektif.</a:t>
            </a:r>
          </a:p>
          <a:p>
            <a:endParaRPr lang="id-ID" sz="3600" b="1" dirty="0">
              <a:solidFill>
                <a:srgbClr val="C00000"/>
              </a:solidFill>
            </a:endParaRPr>
          </a:p>
          <a:p>
            <a:endParaRPr lang="id-ID" sz="3600" dirty="0"/>
          </a:p>
        </p:txBody>
      </p:sp>
    </p:spTree>
    <p:extLst>
      <p:ext uri="{BB962C8B-B14F-4D97-AF65-F5344CB8AC3E}">
        <p14:creationId xmlns:p14="http://schemas.microsoft.com/office/powerpoint/2010/main" val="2517976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25642" y="288758"/>
            <a:ext cx="10812379" cy="5753267"/>
          </a:xfrm>
          <a:prstGeom prst="rect">
            <a:avLst/>
          </a:prstGeom>
        </p:spPr>
      </p:pic>
    </p:spTree>
    <p:extLst>
      <p:ext uri="{BB962C8B-B14F-4D97-AF65-F5344CB8AC3E}">
        <p14:creationId xmlns:p14="http://schemas.microsoft.com/office/powerpoint/2010/main" val="2147772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721895" y="625642"/>
            <a:ext cx="10684042" cy="5791200"/>
          </a:xfrm>
          <a:prstGeom prst="rect">
            <a:avLst/>
          </a:prstGeom>
        </p:spPr>
      </p:pic>
    </p:spTree>
    <p:extLst>
      <p:ext uri="{BB962C8B-B14F-4D97-AF65-F5344CB8AC3E}">
        <p14:creationId xmlns:p14="http://schemas.microsoft.com/office/powerpoint/2010/main" val="11368101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802105" y="641684"/>
            <a:ext cx="10443411" cy="5550569"/>
          </a:xfrm>
          <a:prstGeom prst="rect">
            <a:avLst/>
          </a:prstGeom>
        </p:spPr>
      </p:pic>
    </p:spTree>
    <p:extLst>
      <p:ext uri="{BB962C8B-B14F-4D97-AF65-F5344CB8AC3E}">
        <p14:creationId xmlns:p14="http://schemas.microsoft.com/office/powerpoint/2010/main" val="34823365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94611"/>
          </a:xfrm>
        </p:spPr>
        <p:txBody>
          <a:bodyPr/>
          <a:lstStyle/>
          <a:p>
            <a:r>
              <a:rPr lang="id-ID" b="1" dirty="0">
                <a:solidFill>
                  <a:schemeClr val="tx1"/>
                </a:solidFill>
              </a:rPr>
              <a:t>Program </a:t>
            </a:r>
            <a:r>
              <a:rPr lang="id-ID" b="1" dirty="0" smtClean="0">
                <a:solidFill>
                  <a:schemeClr val="tx1"/>
                </a:solidFill>
              </a:rPr>
              <a:t>Ketiga </a:t>
            </a:r>
            <a:endParaRPr lang="id-ID" dirty="0"/>
          </a:p>
        </p:txBody>
      </p:sp>
      <p:sp>
        <p:nvSpPr>
          <p:cNvPr id="3" name="Content Placeholder 2"/>
          <p:cNvSpPr>
            <a:spLocks noGrp="1"/>
          </p:cNvSpPr>
          <p:nvPr>
            <p:ph idx="1"/>
          </p:nvPr>
        </p:nvSpPr>
        <p:spPr>
          <a:xfrm>
            <a:off x="677333" y="1604211"/>
            <a:ext cx="11113613" cy="4437151"/>
          </a:xfrm>
        </p:spPr>
        <p:txBody>
          <a:bodyPr>
            <a:normAutofit lnSpcReduction="10000"/>
          </a:bodyPr>
          <a:lstStyle/>
          <a:p>
            <a:r>
              <a:rPr lang="id-ID" sz="2800" b="1" dirty="0">
                <a:solidFill>
                  <a:srgbClr val="C00000"/>
                </a:solidFill>
              </a:rPr>
              <a:t>Ketiga,</a:t>
            </a:r>
            <a:r>
              <a:rPr lang="id-ID" sz="2800" dirty="0">
                <a:solidFill>
                  <a:srgbClr val="C00000"/>
                </a:solidFill>
              </a:rPr>
              <a:t> program mahasiswa mengajar. Mahasiswa dapat mengambil hak belajar 3 semesternya untuk berpartisipasi dalam upaya mengangkat kualitas </a:t>
            </a:r>
            <a:r>
              <a:rPr lang="id-ID" sz="2800" dirty="0" smtClean="0">
                <a:solidFill>
                  <a:srgbClr val="C00000"/>
                </a:solidFill>
                <a:hlinkClick r:id="rId2"/>
              </a:rPr>
              <a:t>pendidikan</a:t>
            </a:r>
            <a:endParaRPr lang="id-ID" sz="2800" dirty="0" smtClean="0">
              <a:solidFill>
                <a:srgbClr val="C00000"/>
              </a:solidFill>
            </a:endParaRPr>
          </a:p>
          <a:p>
            <a:r>
              <a:rPr lang="id-ID" sz="2800" dirty="0">
                <a:solidFill>
                  <a:srgbClr val="C00000"/>
                </a:solidFill>
              </a:rPr>
              <a:t>Mahasiswa </a:t>
            </a:r>
            <a:r>
              <a:rPr lang="id-ID" sz="2800" dirty="0">
                <a:solidFill>
                  <a:srgbClr val="C00000"/>
                </a:solidFill>
                <a:hlinkClick r:id="rId3"/>
              </a:rPr>
              <a:t>perguruan tinggi</a:t>
            </a:r>
            <a:r>
              <a:rPr lang="id-ID" sz="2800" dirty="0">
                <a:solidFill>
                  <a:srgbClr val="C00000"/>
                </a:solidFill>
              </a:rPr>
              <a:t> </a:t>
            </a:r>
            <a:r>
              <a:rPr lang="id-ID" sz="2800" dirty="0" smtClean="0">
                <a:solidFill>
                  <a:srgbClr val="C00000"/>
                </a:solidFill>
              </a:rPr>
              <a:t> Program Studi Akuntansi,  Manajemen dan Perbankan Syariah misalnya </a:t>
            </a:r>
            <a:r>
              <a:rPr lang="id-ID" sz="2800" dirty="0">
                <a:solidFill>
                  <a:srgbClr val="C00000"/>
                </a:solidFill>
              </a:rPr>
              <a:t>dapat mengajar di SMK </a:t>
            </a:r>
            <a:r>
              <a:rPr lang="id-ID" sz="2800" dirty="0" smtClean="0">
                <a:solidFill>
                  <a:srgbClr val="C00000"/>
                </a:solidFill>
              </a:rPr>
              <a:t> maupun SMA dengan bidang mata pelajaran yang ada di Mata Kuliah yang ditempuh  </a:t>
            </a:r>
            <a:r>
              <a:rPr lang="id-ID" sz="2800" dirty="0">
                <a:solidFill>
                  <a:srgbClr val="C00000"/>
                </a:solidFill>
              </a:rPr>
              <a:t>dengan menumbuhkan pemahaman tentang </a:t>
            </a:r>
            <a:r>
              <a:rPr lang="id-ID" sz="2800" dirty="0" smtClean="0">
                <a:solidFill>
                  <a:srgbClr val="C00000"/>
                </a:solidFill>
              </a:rPr>
              <a:t>akuntansi, manajemen dan islamic Banking , </a:t>
            </a:r>
            <a:r>
              <a:rPr lang="id-ID" sz="2800" dirty="0">
                <a:solidFill>
                  <a:srgbClr val="C00000"/>
                </a:solidFill>
              </a:rPr>
              <a:t>meskipun mahasiswa tersebut mengajar ilmu sosial, IPA atau bidang keilmuan lain yang </a:t>
            </a:r>
            <a:r>
              <a:rPr lang="id-ID" sz="2800" dirty="0" smtClean="0">
                <a:solidFill>
                  <a:srgbClr val="C00000"/>
                </a:solidFill>
              </a:rPr>
              <a:t>diperlukan</a:t>
            </a:r>
            <a:endParaRPr lang="id-ID" sz="2800" dirty="0"/>
          </a:p>
          <a:p>
            <a:endParaRPr lang="id-ID" dirty="0"/>
          </a:p>
        </p:txBody>
      </p:sp>
    </p:spTree>
    <p:extLst>
      <p:ext uri="{BB962C8B-B14F-4D97-AF65-F5344CB8AC3E}">
        <p14:creationId xmlns:p14="http://schemas.microsoft.com/office/powerpoint/2010/main" val="39779644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57726" y="577516"/>
            <a:ext cx="10555706" cy="5807242"/>
          </a:xfrm>
          <a:prstGeom prst="rect">
            <a:avLst/>
          </a:prstGeom>
        </p:spPr>
      </p:pic>
    </p:spTree>
    <p:extLst>
      <p:ext uri="{BB962C8B-B14F-4D97-AF65-F5344CB8AC3E}">
        <p14:creationId xmlns:p14="http://schemas.microsoft.com/office/powerpoint/2010/main" val="3268070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a:solidFill>
                  <a:schemeClr val="tx1"/>
                </a:solidFill>
              </a:rPr>
              <a:t>Program </a:t>
            </a:r>
            <a:r>
              <a:rPr lang="id-ID" b="1" dirty="0" smtClean="0">
                <a:solidFill>
                  <a:schemeClr val="tx1"/>
                </a:solidFill>
              </a:rPr>
              <a:t>Keempat</a:t>
            </a:r>
            <a:endParaRPr lang="id-ID" dirty="0"/>
          </a:p>
        </p:txBody>
      </p:sp>
      <p:sp>
        <p:nvSpPr>
          <p:cNvPr id="3" name="Content Placeholder 2"/>
          <p:cNvSpPr>
            <a:spLocks noGrp="1"/>
          </p:cNvSpPr>
          <p:nvPr>
            <p:ph idx="1"/>
          </p:nvPr>
        </p:nvSpPr>
        <p:spPr>
          <a:xfrm>
            <a:off x="677334" y="1620253"/>
            <a:ext cx="10872982" cy="4421109"/>
          </a:xfrm>
        </p:spPr>
        <p:txBody>
          <a:bodyPr>
            <a:noAutofit/>
          </a:bodyPr>
          <a:lstStyle/>
          <a:p>
            <a:r>
              <a:rPr lang="id-ID" sz="3200" b="1" dirty="0">
                <a:solidFill>
                  <a:srgbClr val="C00000"/>
                </a:solidFill>
              </a:rPr>
              <a:t>Keempat,</a:t>
            </a:r>
            <a:r>
              <a:rPr lang="id-ID" sz="3200" dirty="0">
                <a:solidFill>
                  <a:srgbClr val="C00000"/>
                </a:solidFill>
              </a:rPr>
              <a:t> pertukaran mahasiswa</a:t>
            </a:r>
            <a:r>
              <a:rPr lang="id-ID" sz="3200" dirty="0" smtClean="0">
                <a:solidFill>
                  <a:srgbClr val="C00000"/>
                </a:solidFill>
              </a:rPr>
              <a:t>. </a:t>
            </a:r>
            <a:r>
              <a:rPr lang="id-ID" sz="3200" dirty="0">
                <a:solidFill>
                  <a:srgbClr val="C00000"/>
                </a:solidFill>
              </a:rPr>
              <a:t>pembelajaran lintas kampus ini diharapkan akan memperkuat wawasan kebangsaan dan kebhinnekaan mahasiswa. Selain itu, program ini diharapkan dapat mempererat jalinan persaudaraan lintas budaya dan suku, sehingga mampu memperkokoh sendi-sendi persatuan nasional. Program ini dapat dilakukan dengan metode pertukaran mahasiswa full kredit transfer.</a:t>
            </a:r>
          </a:p>
          <a:p>
            <a:endParaRPr lang="id-ID" sz="3200" dirty="0"/>
          </a:p>
        </p:txBody>
      </p:sp>
    </p:spTree>
    <p:extLst>
      <p:ext uri="{BB962C8B-B14F-4D97-AF65-F5344CB8AC3E}">
        <p14:creationId xmlns:p14="http://schemas.microsoft.com/office/powerpoint/2010/main" val="17160092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818147" y="513346"/>
            <a:ext cx="10154653" cy="5855369"/>
          </a:xfrm>
          <a:prstGeom prst="rect">
            <a:avLst/>
          </a:prstGeom>
        </p:spPr>
      </p:pic>
    </p:spTree>
    <p:extLst>
      <p:ext uri="{BB962C8B-B14F-4D97-AF65-F5344CB8AC3E}">
        <p14:creationId xmlns:p14="http://schemas.microsoft.com/office/powerpoint/2010/main" val="1380717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0"/>
            <a:ext cx="8596668" cy="1320800"/>
          </a:xfrm>
        </p:spPr>
        <p:txBody>
          <a:bodyPr/>
          <a:lstStyle/>
          <a:p>
            <a:r>
              <a:rPr lang="id-ID" b="1" dirty="0">
                <a:solidFill>
                  <a:schemeClr val="tx1"/>
                </a:solidFill>
              </a:rPr>
              <a:t>Program </a:t>
            </a:r>
            <a:r>
              <a:rPr lang="id-ID" b="1" dirty="0" smtClean="0">
                <a:solidFill>
                  <a:schemeClr val="tx1"/>
                </a:solidFill>
              </a:rPr>
              <a:t>Kelima</a:t>
            </a:r>
            <a:endParaRPr lang="id-ID" dirty="0"/>
          </a:p>
        </p:txBody>
      </p:sp>
      <p:sp>
        <p:nvSpPr>
          <p:cNvPr id="3" name="Content Placeholder 2"/>
          <p:cNvSpPr>
            <a:spLocks noGrp="1"/>
          </p:cNvSpPr>
          <p:nvPr>
            <p:ph idx="1"/>
          </p:nvPr>
        </p:nvSpPr>
        <p:spPr>
          <a:xfrm>
            <a:off x="677333" y="1010653"/>
            <a:ext cx="11257993" cy="4555958"/>
          </a:xfrm>
        </p:spPr>
        <p:txBody>
          <a:bodyPr>
            <a:noAutofit/>
          </a:bodyPr>
          <a:lstStyle/>
          <a:p>
            <a:r>
              <a:rPr lang="id-ID" sz="2400" b="1" dirty="0"/>
              <a:t>Kelima</a:t>
            </a:r>
            <a:r>
              <a:rPr lang="id-ID" sz="2400" dirty="0"/>
              <a:t>, </a:t>
            </a:r>
            <a:r>
              <a:rPr lang="id-ID" sz="2400" dirty="0" smtClean="0"/>
              <a:t>mahasiswa </a:t>
            </a:r>
            <a:r>
              <a:rPr lang="id-ID" sz="2400" dirty="0"/>
              <a:t>dapat mengambil hak merdeka belajar dengan melakukan riset. Riset ini dapat dilakukan dengan turut berpartisipasi pada lembaga riset, laboratorium atau pun kolaborasi dengan dosen untuk melakukan proyek riset. </a:t>
            </a:r>
            <a:r>
              <a:rPr lang="id-ID" sz="2400" dirty="0" smtClean="0"/>
              <a:t>Selama </a:t>
            </a:r>
            <a:r>
              <a:rPr lang="id-ID" sz="2400" dirty="0"/>
              <a:t>ini kontribusi mahasiswa dalam riset tersebut tidak dihargai kredit sks nya. Dengan program ini hal tersebut dapat terwadahi, bisa mendapat 20 sks per </a:t>
            </a:r>
            <a:r>
              <a:rPr lang="id-ID" sz="2400" dirty="0" smtClean="0"/>
              <a:t>semester,</a:t>
            </a:r>
          </a:p>
          <a:p>
            <a:r>
              <a:rPr lang="id-ID" sz="2400" dirty="0" smtClean="0"/>
              <a:t> </a:t>
            </a:r>
            <a:r>
              <a:rPr lang="id-ID" sz="2400" dirty="0"/>
              <a:t>Program berikutnya adalah mahasiswa melakukan wirausaha. </a:t>
            </a:r>
            <a:r>
              <a:rPr lang="id-ID" sz="2400" dirty="0" smtClean="0"/>
              <a:t>Program </a:t>
            </a:r>
            <a:r>
              <a:rPr lang="id-ID" sz="2400" dirty="0"/>
              <a:t>ini bertujuan menumbuhkan semangat entrepreneurship di kalangan mahasiswa. Mahasiswa diperkenankan merancang proyek start up dan mengajukan ke pusat inkubasi. Dalam kurun waktu 6 – 12 bulan mahasiswa akan mendapatkan pelatihan, bimbingan dan pendampingan untuk mewujudkan </a:t>
            </a:r>
            <a:r>
              <a:rPr lang="id-ID" sz="2400" dirty="0" smtClean="0"/>
              <a:t>start </a:t>
            </a:r>
            <a:r>
              <a:rPr lang="id-ID" sz="2400" dirty="0"/>
              <a:t>upnya tersebut.</a:t>
            </a:r>
          </a:p>
          <a:p>
            <a:endParaRPr lang="id-ID" sz="2400" dirty="0"/>
          </a:p>
        </p:txBody>
      </p:sp>
    </p:spTree>
    <p:extLst>
      <p:ext uri="{BB962C8B-B14F-4D97-AF65-F5344CB8AC3E}">
        <p14:creationId xmlns:p14="http://schemas.microsoft.com/office/powerpoint/2010/main" val="3668869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866272" y="545431"/>
            <a:ext cx="10780296" cy="5775158"/>
          </a:xfrm>
          <a:prstGeom prst="rect">
            <a:avLst/>
          </a:prstGeom>
        </p:spPr>
      </p:pic>
    </p:spTree>
    <p:extLst>
      <p:ext uri="{BB962C8B-B14F-4D97-AF65-F5344CB8AC3E}">
        <p14:creationId xmlns:p14="http://schemas.microsoft.com/office/powerpoint/2010/main" val="5064076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29389" y="818148"/>
            <a:ext cx="10956758" cy="5646820"/>
          </a:xfrm>
          <a:prstGeom prst="rect">
            <a:avLst/>
          </a:prstGeom>
        </p:spPr>
      </p:pic>
    </p:spTree>
    <p:extLst>
      <p:ext uri="{BB962C8B-B14F-4D97-AF65-F5344CB8AC3E}">
        <p14:creationId xmlns:p14="http://schemas.microsoft.com/office/powerpoint/2010/main" val="25670488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a:solidFill>
                  <a:schemeClr val="tx1"/>
                </a:solidFill>
              </a:rPr>
              <a:t>Program ketujuh</a:t>
            </a:r>
            <a:endParaRPr lang="id-ID" dirty="0">
              <a:solidFill>
                <a:schemeClr val="tx1"/>
              </a:solidFill>
            </a:endParaRPr>
          </a:p>
        </p:txBody>
      </p:sp>
      <p:sp>
        <p:nvSpPr>
          <p:cNvPr id="3" name="Content Placeholder 2"/>
          <p:cNvSpPr>
            <a:spLocks noGrp="1"/>
          </p:cNvSpPr>
          <p:nvPr>
            <p:ph idx="1"/>
          </p:nvPr>
        </p:nvSpPr>
        <p:spPr>
          <a:xfrm>
            <a:off x="677333" y="1267327"/>
            <a:ext cx="10712561" cy="4774036"/>
          </a:xfrm>
        </p:spPr>
        <p:txBody>
          <a:bodyPr>
            <a:noAutofit/>
          </a:bodyPr>
          <a:lstStyle/>
          <a:p>
            <a:r>
              <a:rPr lang="id-ID" sz="3200" dirty="0" smtClean="0">
                <a:solidFill>
                  <a:srgbClr val="C00000"/>
                </a:solidFill>
              </a:rPr>
              <a:t>Mahasiswa </a:t>
            </a:r>
            <a:r>
              <a:rPr lang="id-ID" sz="3200" dirty="0">
                <a:solidFill>
                  <a:srgbClr val="C00000"/>
                </a:solidFill>
              </a:rPr>
              <a:t>diperkenankan mengambil hak belajarnya dengan berpartisipasi turut serta dalam program kemanusiaan. Banyak lembaga internasional yang telah melakukan kajian mendalam dan membuat proyek-proyek rintisan terkait pembangunan manusia di </a:t>
            </a:r>
            <a:r>
              <a:rPr lang="id-ID" sz="3200" dirty="0" smtClean="0">
                <a:solidFill>
                  <a:srgbClr val="C00000"/>
                </a:solidFill>
              </a:rPr>
              <a:t>Indonesia.</a:t>
            </a:r>
            <a:endParaRPr lang="id-ID" sz="3200" dirty="0">
              <a:solidFill>
                <a:srgbClr val="C00000"/>
              </a:solidFill>
            </a:endParaRPr>
          </a:p>
          <a:p>
            <a:r>
              <a:rPr lang="id-ID" sz="3200" dirty="0" smtClean="0">
                <a:solidFill>
                  <a:srgbClr val="C00000"/>
                </a:solidFill>
              </a:rPr>
              <a:t>Mahasiswa </a:t>
            </a:r>
            <a:r>
              <a:rPr lang="id-ID" sz="3200" dirty="0">
                <a:solidFill>
                  <a:srgbClr val="C00000"/>
                </a:solidFill>
              </a:rPr>
              <a:t>dengan jiwa muda, kompetensi keilmuan, serta passionnya dapat melakukan replikasi-replikasi proyek tersebut sehingga mampu menjangkau khalayak yang lebih luas </a:t>
            </a:r>
            <a:r>
              <a:rPr lang="id-ID" sz="3200" dirty="0" smtClean="0">
                <a:solidFill>
                  <a:srgbClr val="C00000"/>
                </a:solidFill>
              </a:rPr>
              <a:t>lagi</a:t>
            </a:r>
            <a:r>
              <a:rPr lang="id-ID" sz="3200" dirty="0">
                <a:solidFill>
                  <a:srgbClr val="C00000"/>
                </a:solidFill>
              </a:rPr>
              <a:t>. </a:t>
            </a:r>
          </a:p>
          <a:p>
            <a:endParaRPr lang="id-ID" sz="3200" dirty="0"/>
          </a:p>
        </p:txBody>
      </p:sp>
    </p:spTree>
    <p:extLst>
      <p:ext uri="{BB962C8B-B14F-4D97-AF65-F5344CB8AC3E}">
        <p14:creationId xmlns:p14="http://schemas.microsoft.com/office/powerpoint/2010/main" val="26209172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97304" y="465222"/>
            <a:ext cx="10170695" cy="5576804"/>
          </a:xfrm>
          <a:prstGeom prst="rect">
            <a:avLst/>
          </a:prstGeom>
        </p:spPr>
      </p:pic>
    </p:spTree>
    <p:extLst>
      <p:ext uri="{BB962C8B-B14F-4D97-AF65-F5344CB8AC3E}">
        <p14:creationId xmlns:p14="http://schemas.microsoft.com/office/powerpoint/2010/main" val="6706045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65221" y="288758"/>
            <a:ext cx="10940716" cy="5753267"/>
          </a:xfrm>
          <a:prstGeom prst="rect">
            <a:avLst/>
          </a:prstGeom>
        </p:spPr>
      </p:pic>
    </p:spTree>
    <p:extLst>
      <p:ext uri="{BB962C8B-B14F-4D97-AF65-F5344CB8AC3E}">
        <p14:creationId xmlns:p14="http://schemas.microsoft.com/office/powerpoint/2010/main" val="2733728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010653" y="272716"/>
            <a:ext cx="10282989" cy="5769309"/>
          </a:xfrm>
          <a:prstGeom prst="rect">
            <a:avLst/>
          </a:prstGeom>
        </p:spPr>
      </p:pic>
    </p:spTree>
    <p:extLst>
      <p:ext uri="{BB962C8B-B14F-4D97-AF65-F5344CB8AC3E}">
        <p14:creationId xmlns:p14="http://schemas.microsoft.com/office/powerpoint/2010/main" val="271406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11370287" cy="1320800"/>
          </a:xfrm>
        </p:spPr>
        <p:txBody>
          <a:bodyPr/>
          <a:lstStyle/>
          <a:p>
            <a:r>
              <a:rPr lang="id-ID" b="1" dirty="0">
                <a:solidFill>
                  <a:schemeClr val="tx1"/>
                </a:solidFill>
              </a:rPr>
              <a:t>Program kedelapan</a:t>
            </a:r>
            <a:endParaRPr lang="id-ID" dirty="0">
              <a:solidFill>
                <a:schemeClr val="tx1"/>
              </a:solidFill>
            </a:endParaRPr>
          </a:p>
        </p:txBody>
      </p:sp>
      <p:sp>
        <p:nvSpPr>
          <p:cNvPr id="3" name="Content Placeholder 2"/>
          <p:cNvSpPr>
            <a:spLocks noGrp="1"/>
          </p:cNvSpPr>
          <p:nvPr>
            <p:ph idx="1"/>
          </p:nvPr>
        </p:nvSpPr>
        <p:spPr>
          <a:xfrm>
            <a:off x="677334" y="1556085"/>
            <a:ext cx="11370286" cy="4485278"/>
          </a:xfrm>
        </p:spPr>
        <p:txBody>
          <a:bodyPr>
            <a:noAutofit/>
          </a:bodyPr>
          <a:lstStyle/>
          <a:p>
            <a:r>
              <a:rPr lang="id-ID" sz="3200" b="1" dirty="0">
                <a:solidFill>
                  <a:srgbClr val="C00000"/>
                </a:solidFill>
              </a:rPr>
              <a:t>M</a:t>
            </a:r>
            <a:r>
              <a:rPr lang="id-ID" sz="3200" b="1" dirty="0" smtClean="0">
                <a:solidFill>
                  <a:srgbClr val="C00000"/>
                </a:solidFill>
              </a:rPr>
              <a:t>ahasiswa </a:t>
            </a:r>
            <a:r>
              <a:rPr lang="id-ID" sz="3200" b="1" dirty="0">
                <a:solidFill>
                  <a:srgbClr val="C00000"/>
                </a:solidFill>
              </a:rPr>
              <a:t>dengan bimbingan dosen dapat pula membuat proyek independen. Mahasiswa membentuk tim lintas prodi atau lintas fakultas untuk merancang dan mewujudkan karya inovatif dalam rentang 6 – 12 bulan.</a:t>
            </a:r>
          </a:p>
          <a:p>
            <a:r>
              <a:rPr lang="id-ID" sz="3200" b="1" dirty="0">
                <a:solidFill>
                  <a:srgbClr val="C00000"/>
                </a:solidFill>
              </a:rPr>
              <a:t>“Mahasiswa dapat  membuat proyek </a:t>
            </a:r>
            <a:r>
              <a:rPr lang="id-ID" sz="3200" b="1" dirty="0">
                <a:solidFill>
                  <a:srgbClr val="C00000"/>
                </a:solidFill>
                <a:hlinkClick r:id="rId2"/>
              </a:rPr>
              <a:t>desa</a:t>
            </a:r>
            <a:r>
              <a:rPr lang="id-ID" sz="3200" b="1" dirty="0">
                <a:solidFill>
                  <a:srgbClr val="C00000"/>
                </a:solidFill>
              </a:rPr>
              <a:t> wisata baik mulai dari perencanaannya, survey hingga terwujud </a:t>
            </a:r>
            <a:r>
              <a:rPr lang="id-ID" sz="3200" b="1" dirty="0">
                <a:solidFill>
                  <a:srgbClr val="C00000"/>
                </a:solidFill>
                <a:hlinkClick r:id="rId2"/>
              </a:rPr>
              <a:t>desa</a:t>
            </a:r>
            <a:r>
              <a:rPr lang="id-ID" sz="3200" b="1" dirty="0">
                <a:solidFill>
                  <a:srgbClr val="C00000"/>
                </a:solidFill>
              </a:rPr>
              <a:t> wisata baru. Ini luar biasa sekali. Patut </a:t>
            </a:r>
            <a:r>
              <a:rPr lang="id-ID" sz="3200" b="1" dirty="0" smtClean="0">
                <a:solidFill>
                  <a:srgbClr val="C00000"/>
                </a:solidFill>
              </a:rPr>
              <a:t>di </a:t>
            </a:r>
            <a:r>
              <a:rPr lang="id-ID" sz="3200" b="1" dirty="0">
                <a:solidFill>
                  <a:srgbClr val="C00000"/>
                </a:solidFill>
              </a:rPr>
              <a:t>berikan 40 sks untuk itu,</a:t>
            </a:r>
          </a:p>
          <a:p>
            <a:endParaRPr lang="id-ID" sz="3200" dirty="0"/>
          </a:p>
        </p:txBody>
      </p:sp>
    </p:spTree>
    <p:extLst>
      <p:ext uri="{BB962C8B-B14F-4D97-AF65-F5344CB8AC3E}">
        <p14:creationId xmlns:p14="http://schemas.microsoft.com/office/powerpoint/2010/main" val="25778557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11306119" cy="1320800"/>
          </a:xfrm>
        </p:spPr>
        <p:txBody>
          <a:bodyPr/>
          <a:lstStyle/>
          <a:p>
            <a:r>
              <a:rPr lang="id-ID" b="1" dirty="0" smtClean="0">
                <a:solidFill>
                  <a:schemeClr val="tx1"/>
                </a:solidFill>
              </a:rPr>
              <a:t>Peran Alumni </a:t>
            </a:r>
            <a:endParaRPr lang="id-ID" b="1" dirty="0">
              <a:solidFill>
                <a:schemeClr val="tx1"/>
              </a:solidFill>
            </a:endParaRPr>
          </a:p>
        </p:txBody>
      </p:sp>
      <p:sp>
        <p:nvSpPr>
          <p:cNvPr id="3" name="Content Placeholder 2"/>
          <p:cNvSpPr>
            <a:spLocks noGrp="1"/>
          </p:cNvSpPr>
          <p:nvPr>
            <p:ph idx="1"/>
          </p:nvPr>
        </p:nvSpPr>
        <p:spPr>
          <a:xfrm>
            <a:off x="677333" y="1395663"/>
            <a:ext cx="11306119" cy="4645699"/>
          </a:xfrm>
        </p:spPr>
        <p:txBody>
          <a:bodyPr>
            <a:normAutofit/>
          </a:bodyPr>
          <a:lstStyle/>
          <a:p>
            <a:r>
              <a:rPr lang="id-ID" sz="2800" b="1" dirty="0">
                <a:solidFill>
                  <a:srgbClr val="C00000"/>
                </a:solidFill>
              </a:rPr>
              <a:t>Alumni dalam era kekinian tidaklah tepat dijadikan lembaga tempat mencari sumber pendanaan alternatif kampus karena terkesan memperlakukan alumni sekadar menjadi obyek kampus dan bukan subyek dari kegiatan kampus. Manfaat dari dana alumni memang bisa bersifat altruistic dan phylantropic, tetapi alumni tentu berharap sesuatu sebagai manfaat bagi mereka</a:t>
            </a:r>
            <a:r>
              <a:rPr lang="id-ID" sz="2800" b="1" dirty="0" smtClean="0">
                <a:solidFill>
                  <a:srgbClr val="C00000"/>
                </a:solidFill>
              </a:rPr>
              <a:t>.</a:t>
            </a:r>
          </a:p>
          <a:p>
            <a:r>
              <a:rPr lang="id-ID" sz="2800" b="1" dirty="0">
                <a:solidFill>
                  <a:srgbClr val="C00000"/>
                </a:solidFill>
              </a:rPr>
              <a:t>P</a:t>
            </a:r>
            <a:r>
              <a:rPr lang="id-ID" sz="2800" b="1" dirty="0" smtClean="0">
                <a:solidFill>
                  <a:srgbClr val="C00000"/>
                </a:solidFill>
              </a:rPr>
              <a:t>entingnya </a:t>
            </a:r>
            <a:r>
              <a:rPr lang="id-ID" sz="2800" b="1" dirty="0">
                <a:solidFill>
                  <a:srgbClr val="C00000"/>
                </a:solidFill>
              </a:rPr>
              <a:t>pelibatan wadah alumni sebagai unsur kelembagaan kampus dalam memuluskan program-program utama kampus mencari sumber pendanaan alternative dan mewujudkan kerjasama </a:t>
            </a:r>
            <a:r>
              <a:rPr lang="id-ID" sz="2800" b="1" dirty="0" smtClean="0">
                <a:solidFill>
                  <a:srgbClr val="C00000"/>
                </a:solidFill>
              </a:rPr>
              <a:t>antara </a:t>
            </a:r>
            <a:r>
              <a:rPr lang="id-ID" sz="2800" b="1" dirty="0">
                <a:solidFill>
                  <a:srgbClr val="C00000"/>
                </a:solidFill>
              </a:rPr>
              <a:t>kampus, dunia usaha, dan pemerintah</a:t>
            </a:r>
            <a:r>
              <a:rPr lang="id-ID" b="1" dirty="0">
                <a:solidFill>
                  <a:srgbClr val="C00000"/>
                </a:solidFill>
              </a:rPr>
              <a:t>.</a:t>
            </a:r>
          </a:p>
        </p:txBody>
      </p:sp>
    </p:spTree>
    <p:extLst>
      <p:ext uri="{BB962C8B-B14F-4D97-AF65-F5344CB8AC3E}">
        <p14:creationId xmlns:p14="http://schemas.microsoft.com/office/powerpoint/2010/main" val="14694717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a:solidFill>
                  <a:schemeClr val="tx1"/>
                </a:solidFill>
              </a:rPr>
              <a:t>Peran Alumni </a:t>
            </a:r>
            <a:endParaRPr lang="id-ID" dirty="0"/>
          </a:p>
        </p:txBody>
      </p:sp>
      <p:sp>
        <p:nvSpPr>
          <p:cNvPr id="3" name="Content Placeholder 2"/>
          <p:cNvSpPr>
            <a:spLocks noGrp="1"/>
          </p:cNvSpPr>
          <p:nvPr>
            <p:ph idx="1"/>
          </p:nvPr>
        </p:nvSpPr>
        <p:spPr>
          <a:xfrm>
            <a:off x="677333" y="1138989"/>
            <a:ext cx="11097571" cy="5181600"/>
          </a:xfrm>
        </p:spPr>
        <p:txBody>
          <a:bodyPr>
            <a:normAutofit fontScale="92500" lnSpcReduction="20000"/>
          </a:bodyPr>
          <a:lstStyle/>
          <a:p>
            <a:r>
              <a:rPr lang="id-ID" sz="2800" dirty="0">
                <a:solidFill>
                  <a:srgbClr val="C00000"/>
                </a:solidFill>
              </a:rPr>
              <a:t>Keberadaan Alumni </a:t>
            </a:r>
            <a:r>
              <a:rPr lang="id-ID" sz="2800" dirty="0" smtClean="0">
                <a:solidFill>
                  <a:srgbClr val="C00000"/>
                </a:solidFill>
              </a:rPr>
              <a:t>Bagi FEB UNISMA memiliki </a:t>
            </a:r>
            <a:r>
              <a:rPr lang="id-ID" sz="2800" dirty="0">
                <a:solidFill>
                  <a:srgbClr val="C00000"/>
                </a:solidFill>
              </a:rPr>
              <a:t>banyak peran strategis untuk membantu peningkatan kualitas dan mutu dari perguruan </a:t>
            </a:r>
            <a:r>
              <a:rPr lang="id-ID" sz="2800" dirty="0" smtClean="0">
                <a:solidFill>
                  <a:srgbClr val="C00000"/>
                </a:solidFill>
              </a:rPr>
              <a:t>tinggi</a:t>
            </a:r>
          </a:p>
          <a:p>
            <a:r>
              <a:rPr lang="id-ID" sz="2800" dirty="0">
                <a:solidFill>
                  <a:srgbClr val="C00000"/>
                </a:solidFill>
              </a:rPr>
              <a:t>Alumi merupakan gambaran prodak dari sebuah </a:t>
            </a:r>
            <a:r>
              <a:rPr lang="id-ID" sz="2800" dirty="0" smtClean="0">
                <a:solidFill>
                  <a:srgbClr val="C00000"/>
                </a:solidFill>
              </a:rPr>
              <a:t>Universitas  </a:t>
            </a:r>
            <a:r>
              <a:rPr lang="id-ID" sz="2800" dirty="0">
                <a:solidFill>
                  <a:srgbClr val="C00000"/>
                </a:solidFill>
              </a:rPr>
              <a:t>dalam hal ini yang berkolerasi dengan lembaga pendidikan. </a:t>
            </a:r>
            <a:r>
              <a:rPr lang="id-ID" sz="2800" dirty="0" smtClean="0">
                <a:solidFill>
                  <a:srgbClr val="C00000"/>
                </a:solidFill>
              </a:rPr>
              <a:t>Universitas yang </a:t>
            </a:r>
            <a:r>
              <a:rPr lang="id-ID" sz="2800" dirty="0">
                <a:solidFill>
                  <a:srgbClr val="C00000"/>
                </a:solidFill>
              </a:rPr>
              <a:t>berkualitas akan menghasilkan </a:t>
            </a:r>
            <a:r>
              <a:rPr lang="id-ID" sz="2800" dirty="0" smtClean="0">
                <a:solidFill>
                  <a:srgbClr val="C00000"/>
                </a:solidFill>
              </a:rPr>
              <a:t>alumni yang </a:t>
            </a:r>
            <a:r>
              <a:rPr lang="id-ID" sz="2800" dirty="0">
                <a:solidFill>
                  <a:srgbClr val="C00000"/>
                </a:solidFill>
              </a:rPr>
              <a:t>berkualitas pula, demikian sebaliknya. </a:t>
            </a:r>
            <a:endParaRPr lang="id-ID" sz="2800" dirty="0" smtClean="0">
              <a:solidFill>
                <a:srgbClr val="C00000"/>
              </a:solidFill>
            </a:endParaRPr>
          </a:p>
          <a:p>
            <a:pPr>
              <a:buFont typeface="Wingdings" panose="05000000000000000000" pitchFamily="2" charset="2"/>
              <a:buChar char="Ø"/>
            </a:pPr>
            <a:r>
              <a:rPr lang="id-ID" sz="2800" dirty="0" smtClean="0">
                <a:solidFill>
                  <a:srgbClr val="C00000"/>
                </a:solidFill>
              </a:rPr>
              <a:t> </a:t>
            </a:r>
            <a:r>
              <a:rPr lang="id-ID" sz="2800" dirty="0">
                <a:solidFill>
                  <a:srgbClr val="C00000"/>
                </a:solidFill>
              </a:rPr>
              <a:t>urgensitas alumni sangat diperlukan, sebagai miniatur sebuah </a:t>
            </a:r>
            <a:r>
              <a:rPr lang="id-ID" sz="2800" dirty="0" smtClean="0">
                <a:solidFill>
                  <a:srgbClr val="C00000"/>
                </a:solidFill>
              </a:rPr>
              <a:t>lembaga </a:t>
            </a:r>
            <a:r>
              <a:rPr lang="id-ID" sz="2800" dirty="0">
                <a:solidFill>
                  <a:srgbClr val="C00000"/>
                </a:solidFill>
              </a:rPr>
              <a:t>pendidikan tinggi akan menghasilkan produk berupa alumni yang terhimpun dalam wadah bernama Ikatan Alumni</a:t>
            </a:r>
            <a:r>
              <a:rPr lang="id-ID" sz="2800" dirty="0" smtClean="0">
                <a:solidFill>
                  <a:srgbClr val="C00000"/>
                </a:solidFill>
              </a:rPr>
              <a:t>.</a:t>
            </a:r>
          </a:p>
          <a:p>
            <a:pPr>
              <a:buFont typeface="Wingdings" panose="05000000000000000000" pitchFamily="2" charset="2"/>
              <a:buChar char="Ø"/>
            </a:pPr>
            <a:r>
              <a:rPr lang="id-ID" sz="2800" dirty="0">
                <a:solidFill>
                  <a:srgbClr val="C00000"/>
                </a:solidFill>
              </a:rPr>
              <a:t>Manfaat alumni bagi perguruan tinggi sangat besar untuk keberlangsungan proses dalam jangka panjang diberbagai hal. Alumni ada yang memiliki posisi strategis di pemerintahan, perusahaan, lembaga, organisasi, dan di tengah-tengah masyarakat, karenanya alumni mempunyai peran yang strategis.</a:t>
            </a:r>
          </a:p>
          <a:p>
            <a:pPr>
              <a:buFont typeface="Wingdings" panose="05000000000000000000" pitchFamily="2" charset="2"/>
              <a:buChar char="Ø"/>
            </a:pPr>
            <a:endParaRPr lang="id-ID" dirty="0"/>
          </a:p>
          <a:p>
            <a:endParaRPr lang="id-ID" dirty="0"/>
          </a:p>
        </p:txBody>
      </p:sp>
    </p:spTree>
    <p:extLst>
      <p:ext uri="{BB962C8B-B14F-4D97-AF65-F5344CB8AC3E}">
        <p14:creationId xmlns:p14="http://schemas.microsoft.com/office/powerpoint/2010/main" val="11486863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04800"/>
            <a:ext cx="10889024" cy="1572126"/>
          </a:xfrm>
        </p:spPr>
        <p:txBody>
          <a:bodyPr>
            <a:noAutofit/>
          </a:bodyPr>
          <a:lstStyle/>
          <a:p>
            <a:r>
              <a:rPr lang="id-ID" sz="2800" b="1" dirty="0">
                <a:solidFill>
                  <a:srgbClr val="C00000"/>
                </a:solidFill>
              </a:rPr>
              <a:t>Peran alumni sebagai katasilator yang mempunyai hubungan emosional yang kuat di masyarakat sangat berarti bagi perguruan tinggi, antara lain:</a:t>
            </a:r>
            <a:br>
              <a:rPr lang="id-ID" sz="2800" b="1" dirty="0">
                <a:solidFill>
                  <a:srgbClr val="C00000"/>
                </a:solidFill>
              </a:rPr>
            </a:br>
            <a:endParaRPr lang="id-ID" sz="2800" b="1" dirty="0">
              <a:solidFill>
                <a:srgbClr val="C00000"/>
              </a:solidFill>
            </a:endParaRPr>
          </a:p>
        </p:txBody>
      </p:sp>
      <p:sp>
        <p:nvSpPr>
          <p:cNvPr id="3" name="Content Placeholder 2"/>
          <p:cNvSpPr>
            <a:spLocks noGrp="1"/>
          </p:cNvSpPr>
          <p:nvPr>
            <p:ph idx="1"/>
          </p:nvPr>
        </p:nvSpPr>
        <p:spPr>
          <a:xfrm>
            <a:off x="677334" y="1700464"/>
            <a:ext cx="11225908" cy="4892842"/>
          </a:xfrm>
        </p:spPr>
        <p:txBody>
          <a:bodyPr>
            <a:normAutofit/>
          </a:bodyPr>
          <a:lstStyle/>
          <a:p>
            <a:r>
              <a:rPr lang="id-ID" sz="2000" b="1" dirty="0">
                <a:solidFill>
                  <a:srgbClr val="FF0000"/>
                </a:solidFill>
              </a:rPr>
              <a:t>Alumni dan </a:t>
            </a:r>
            <a:r>
              <a:rPr lang="id-ID" sz="2000" b="1" dirty="0" smtClean="0">
                <a:solidFill>
                  <a:srgbClr val="FF0000"/>
                </a:solidFill>
              </a:rPr>
              <a:t>almamater</a:t>
            </a:r>
            <a:r>
              <a:rPr lang="id-ID" sz="2000" dirty="0" smtClean="0">
                <a:sym typeface="Wingdings" panose="05000000000000000000" pitchFamily="2" charset="2"/>
              </a:rPr>
              <a:t></a:t>
            </a:r>
            <a:r>
              <a:rPr lang="id-ID" sz="2000" dirty="0" smtClean="0"/>
              <a:t>Perguruan </a:t>
            </a:r>
            <a:r>
              <a:rPr lang="id-ID" sz="2000" dirty="0"/>
              <a:t>tinggi sebagai almamater yang mempunyai mahasiswa alumni. Sinergitas keduanya dapat bersimbiosis mutualis karena memiliki hubungan yang sangat kuat bisa saling menguntungkan dan saling mendapatkan manfaat </a:t>
            </a:r>
            <a:r>
              <a:rPr lang="id-ID" sz="2000" dirty="0" smtClean="0"/>
              <a:t>kebaikan</a:t>
            </a:r>
          </a:p>
          <a:p>
            <a:r>
              <a:rPr lang="id-ID" sz="2000" b="1" dirty="0">
                <a:solidFill>
                  <a:srgbClr val="C00000"/>
                </a:solidFill>
              </a:rPr>
              <a:t>Alumni dan Calon </a:t>
            </a:r>
            <a:r>
              <a:rPr lang="id-ID" sz="2000" b="1" dirty="0" smtClean="0">
                <a:solidFill>
                  <a:srgbClr val="C00000"/>
                </a:solidFill>
              </a:rPr>
              <a:t>Mahasiswa</a:t>
            </a:r>
            <a:r>
              <a:rPr lang="id-ID" sz="2000" dirty="0" smtClean="0">
                <a:sym typeface="Wingdings" panose="05000000000000000000" pitchFamily="2" charset="2"/>
              </a:rPr>
              <a:t></a:t>
            </a:r>
            <a:r>
              <a:rPr lang="id-ID" sz="2000" dirty="0" smtClean="0"/>
              <a:t>Perguruan </a:t>
            </a:r>
            <a:r>
              <a:rPr lang="id-ID" sz="2000" dirty="0"/>
              <a:t>tinggi setiap tahun memerlukan mahasiswa baru. Alumni secara tidak langsung bisa berperan sebagai sales promotion, maka almamater mendapat manfaat melalui free chase promotionyang dilakukan oleh alumni untuk mengajak calon mahasiswa masuk kuliah di kampus almamaternya</a:t>
            </a:r>
            <a:r>
              <a:rPr lang="id-ID" sz="2000" dirty="0" smtClean="0"/>
              <a:t>.</a:t>
            </a:r>
          </a:p>
          <a:p>
            <a:r>
              <a:rPr lang="id-ID" sz="2000" b="1" dirty="0">
                <a:solidFill>
                  <a:srgbClr val="C00000"/>
                </a:solidFill>
              </a:rPr>
              <a:t>Alumni dan </a:t>
            </a:r>
            <a:r>
              <a:rPr lang="id-ID" sz="2000" b="1" dirty="0" smtClean="0">
                <a:solidFill>
                  <a:srgbClr val="C00000"/>
                </a:solidFill>
              </a:rPr>
              <a:t>Masyarakat </a:t>
            </a:r>
            <a:r>
              <a:rPr lang="id-ID" sz="2000" dirty="0" smtClean="0">
                <a:sym typeface="Wingdings" panose="05000000000000000000" pitchFamily="2" charset="2"/>
              </a:rPr>
              <a:t></a:t>
            </a:r>
            <a:r>
              <a:rPr lang="id-ID" sz="2000" dirty="0" smtClean="0"/>
              <a:t>Perguruan </a:t>
            </a:r>
            <a:r>
              <a:rPr lang="id-ID" sz="2000" dirty="0"/>
              <a:t>tinggi yang baik merupakan dambaan masyarakat menjadi pilihan untuk memasukan anaknya kuliah di kampus tersebut dengan harapan agar mempunyai kompetensi teroritis dan praktis yang memadai kualitasnya. Alumni menjadi titik fokus yang strategis oleh masyarakat karena dilihat dan berinteraksi langsung dengan lingkungannya di tengah masyarakat.</a:t>
            </a:r>
          </a:p>
          <a:p>
            <a:r>
              <a:rPr lang="id-ID" sz="2000" dirty="0"/>
              <a:t> </a:t>
            </a:r>
          </a:p>
          <a:p>
            <a:endParaRPr lang="id-ID" dirty="0"/>
          </a:p>
          <a:p>
            <a:endParaRPr lang="id-ID" dirty="0"/>
          </a:p>
        </p:txBody>
      </p:sp>
    </p:spTree>
    <p:extLst>
      <p:ext uri="{BB962C8B-B14F-4D97-AF65-F5344CB8AC3E}">
        <p14:creationId xmlns:p14="http://schemas.microsoft.com/office/powerpoint/2010/main" val="20048613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3" y="561474"/>
            <a:ext cx="10712561" cy="5855367"/>
          </a:xfrm>
        </p:spPr>
        <p:txBody>
          <a:bodyPr>
            <a:normAutofit/>
          </a:bodyPr>
          <a:lstStyle/>
          <a:p>
            <a:r>
              <a:rPr lang="id-ID" sz="2000" b="1" dirty="0">
                <a:solidFill>
                  <a:srgbClr val="C00000"/>
                </a:solidFill>
              </a:rPr>
              <a:t>Alumni dan lembaga </a:t>
            </a:r>
            <a:r>
              <a:rPr lang="id-ID" sz="2000" b="1" dirty="0" smtClean="0">
                <a:solidFill>
                  <a:srgbClr val="C00000"/>
                </a:solidFill>
              </a:rPr>
              <a:t>lainnya</a:t>
            </a:r>
            <a:r>
              <a:rPr lang="id-ID" sz="2000" dirty="0" smtClean="0">
                <a:sym typeface="Wingdings" panose="05000000000000000000" pitchFamily="2" charset="2"/>
              </a:rPr>
              <a:t></a:t>
            </a:r>
            <a:r>
              <a:rPr lang="id-ID" sz="2000" dirty="0" smtClean="0"/>
              <a:t>Perguruan </a:t>
            </a:r>
            <a:r>
              <a:rPr lang="id-ID" sz="2000" dirty="0"/>
              <a:t>tinggi mempunyai alumni yang aktif berbagai bidang life skill, soft and hard skillsebagai legislator, yudikator, eksekutor, educator, pengusaha, depelover, kontraktor, organisator, dan sebagainya pada instansi pemerintahan, perusahaan, lembaga, dan lain-lain. Alumni yang berada dalam posisi itu sangat strategis dan urgen untuk pengembangan almamater di masa-masa depan, maka lembaga almamater dapat bekerja sama dengan alumni melalui berbagai potensi yang ada, baik dari sisi material maupun immaterial.</a:t>
            </a:r>
          </a:p>
          <a:p>
            <a:r>
              <a:rPr lang="id-ID" sz="2000" b="1" dirty="0">
                <a:solidFill>
                  <a:srgbClr val="C00000"/>
                </a:solidFill>
              </a:rPr>
              <a:t>Alumni dan Alumni </a:t>
            </a:r>
            <a:r>
              <a:rPr lang="id-ID" sz="2000" b="1" dirty="0" smtClean="0">
                <a:solidFill>
                  <a:srgbClr val="C00000"/>
                </a:solidFill>
              </a:rPr>
              <a:t>lainya </a:t>
            </a:r>
            <a:r>
              <a:rPr lang="id-ID" sz="2000" dirty="0" smtClean="0">
                <a:sym typeface="Wingdings" panose="05000000000000000000" pitchFamily="2" charset="2"/>
              </a:rPr>
              <a:t></a:t>
            </a:r>
            <a:r>
              <a:rPr lang="id-ID" sz="2000" dirty="0" smtClean="0"/>
              <a:t>Peran </a:t>
            </a:r>
            <a:r>
              <a:rPr lang="id-ID" sz="2000" dirty="0"/>
              <a:t>perguruan tinggi terhadap para alumni sangat penting, diantaranya memfasilitasi para alumni untuk bertemu. Dalam pertemuan ini para alumni terjadi interaksi yang kondusif. Misalnya, ada alumni yang sudah sukses dapat membantu alumni yang belum sukses. Tentu membantu bukan berarti memanjakan untuk bermalas-malas usaha, tetapi ada upaya alumni yang telah sukses akan memberi jalan, membuka peluang, dan membantu sesuai dengan kompetensi yang dimiliki dan kebutuhan yang ada, sehingga interaksi para alumni tersebut mempunyai manfaat untuk saling tolong menolong dalam kebaikan. Kekeluargaan harmonis terjalin antar alumni yunior dan senior menjadi kontribusi positif yang membawa manfaat kesuksesan dalam meraih cita-cita.</a:t>
            </a:r>
          </a:p>
          <a:p>
            <a:endParaRPr lang="id-ID" dirty="0"/>
          </a:p>
        </p:txBody>
      </p:sp>
    </p:spTree>
    <p:extLst>
      <p:ext uri="{BB962C8B-B14F-4D97-AF65-F5344CB8AC3E}">
        <p14:creationId xmlns:p14="http://schemas.microsoft.com/office/powerpoint/2010/main" val="4108252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417096" y="320842"/>
            <a:ext cx="11213430" cy="6160169"/>
          </a:xfrm>
          <a:prstGeom prst="rect">
            <a:avLst/>
          </a:prstGeom>
        </p:spPr>
      </p:pic>
    </p:spTree>
    <p:extLst>
      <p:ext uri="{BB962C8B-B14F-4D97-AF65-F5344CB8AC3E}">
        <p14:creationId xmlns:p14="http://schemas.microsoft.com/office/powerpoint/2010/main" val="24532548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90905"/>
            <a:ext cx="10969234" cy="1096211"/>
          </a:xfrm>
        </p:spPr>
        <p:txBody>
          <a:bodyPr/>
          <a:lstStyle/>
          <a:p>
            <a:r>
              <a:rPr lang="id-ID" b="1" dirty="0">
                <a:solidFill>
                  <a:schemeClr val="tx1"/>
                </a:solidFill>
              </a:rPr>
              <a:t>Peran alumni sebagai kontributor</a:t>
            </a:r>
            <a:endParaRPr lang="id-ID" b="1" dirty="0">
              <a:solidFill>
                <a:schemeClr val="tx1"/>
              </a:solidFill>
            </a:endParaRPr>
          </a:p>
        </p:txBody>
      </p:sp>
      <p:sp>
        <p:nvSpPr>
          <p:cNvPr id="3" name="Content Placeholder 2"/>
          <p:cNvSpPr>
            <a:spLocks noGrp="1"/>
          </p:cNvSpPr>
          <p:nvPr>
            <p:ph idx="1"/>
          </p:nvPr>
        </p:nvSpPr>
        <p:spPr>
          <a:xfrm>
            <a:off x="677334" y="1411705"/>
            <a:ext cx="11514666" cy="4629657"/>
          </a:xfrm>
        </p:spPr>
        <p:txBody>
          <a:bodyPr>
            <a:normAutofit/>
          </a:bodyPr>
          <a:lstStyle/>
          <a:p>
            <a:r>
              <a:rPr lang="id-ID" sz="2000" dirty="0">
                <a:solidFill>
                  <a:srgbClr val="C00000"/>
                </a:solidFill>
              </a:rPr>
              <a:t>Kontribusi materi</a:t>
            </a:r>
            <a:r>
              <a:rPr lang="id-ID" sz="2000" dirty="0"/>
              <a:t>, yaitu kontribusi berupa fisik yang dapat dimanfaatkan oleh almamater, seperti donasi fresh money, bangunan gedung, komputer, printer, LCD, mobil, motor, dan sebagainya. Tentu ini tanpa paksaan atau “keterpaksaan yang sistemik”dari almamater, tetapi kontribusi tersebut penuh keikhlasan dan kesadaran yang terbangun dari dalam diri alumni bagi yang mampu bukan berarti menghalangi yang belum berpunya lapang. Namun, yang ternilai bukan besar kecilnya kontribusi, tetapi semangat untuk berbagi alumni sangat penting untuk kebaikan yang terus mengalir nantinya menjadi amal jariyah.</a:t>
            </a:r>
          </a:p>
          <a:p>
            <a:r>
              <a:rPr lang="id-ID" sz="2000" b="1" dirty="0">
                <a:solidFill>
                  <a:srgbClr val="C00000"/>
                </a:solidFill>
              </a:rPr>
              <a:t>Kontribusi immateri</a:t>
            </a:r>
            <a:r>
              <a:rPr lang="id-ID" sz="2000" dirty="0"/>
              <a:t>, yaitu kontribusi berupa pemikiran yang dapat bermanfaat untuk pengembangan almamater, seperti sumbangih pemikiran berupa saran dan kritik konstruktif; kegiatan-kegiatan berupa pelatihan, workshop, seminar, bedah buku, dialog, sarah sehan, diskusi, dan kajian ilmiah; serta silaturrahim bisa melalui anjangsana ke rumah rektor, wakil rektor, dekan, wakil dekan, direktur, wakil direktur, dosen, staf, dan civitas akademika, temu kangen, sholatberjama’ah, tilawah bersama, buka puasa bersama, menjenguk orang sakit, membantu yang tertimpa musibah, menghadiri acara pernikahan, syukuran, dan sebagainya.</a:t>
            </a:r>
          </a:p>
          <a:p>
            <a:endParaRPr lang="id-ID" sz="2000" dirty="0"/>
          </a:p>
        </p:txBody>
      </p:sp>
    </p:spTree>
    <p:extLst>
      <p:ext uri="{BB962C8B-B14F-4D97-AF65-F5344CB8AC3E}">
        <p14:creationId xmlns:p14="http://schemas.microsoft.com/office/powerpoint/2010/main" val="34955528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1713" y="288758"/>
            <a:ext cx="10905066" cy="721895"/>
          </a:xfrm>
        </p:spPr>
        <p:txBody>
          <a:bodyPr/>
          <a:lstStyle/>
          <a:p>
            <a:r>
              <a:rPr lang="id-ID" b="1" dirty="0">
                <a:solidFill>
                  <a:srgbClr val="C00000"/>
                </a:solidFill>
              </a:rPr>
              <a:t>Peran alumni sebagai iron stock</a:t>
            </a:r>
            <a:r>
              <a:rPr lang="id-ID" dirty="0"/>
              <a:t>,</a:t>
            </a:r>
            <a:endParaRPr lang="id-ID" dirty="0"/>
          </a:p>
        </p:txBody>
      </p:sp>
      <p:sp>
        <p:nvSpPr>
          <p:cNvPr id="3" name="Content Placeholder 2"/>
          <p:cNvSpPr>
            <a:spLocks noGrp="1"/>
          </p:cNvSpPr>
          <p:nvPr>
            <p:ph idx="1"/>
          </p:nvPr>
        </p:nvSpPr>
        <p:spPr>
          <a:xfrm>
            <a:off x="99817" y="1010653"/>
            <a:ext cx="11626962" cy="5293894"/>
          </a:xfrm>
        </p:spPr>
        <p:txBody>
          <a:bodyPr>
            <a:noAutofit/>
          </a:bodyPr>
          <a:lstStyle/>
          <a:p>
            <a:r>
              <a:rPr lang="id-ID" sz="2800" b="1" dirty="0">
                <a:solidFill>
                  <a:srgbClr val="C00000"/>
                </a:solidFill>
              </a:rPr>
              <a:t>almamater memerlukan SDM untuk regenerasi</a:t>
            </a:r>
            <a:r>
              <a:rPr lang="id-ID" sz="2800" dirty="0"/>
              <a:t>, maka alumni dapat direkrut sesuai dengan disiplin ilmu yang dimiliki oleh almamaternya, maka sudah dimudahkan dalam penyeleksiaan karena telah mengetahui aksepbilitas, kapasitas, kapabalitas, dan kualitas alumni sesuai yang diperlukan, bahkan untuk bisa ditingkatkan dan bermanfaat bagi almamater.</a:t>
            </a:r>
          </a:p>
          <a:p>
            <a:r>
              <a:rPr lang="id-ID" sz="2800" b="1" dirty="0">
                <a:solidFill>
                  <a:srgbClr val="C00000"/>
                </a:solidFill>
              </a:rPr>
              <a:t>Sinergitas peran strategis alumni dan almamater </a:t>
            </a:r>
            <a:r>
              <a:rPr lang="id-ID" sz="2800" dirty="0"/>
              <a:t>di atas akan membawa nilai- nilai kebaikan selama input-nya bersumber dari yang baik, proces-nya selalu berada di jalan yang baik, output-nya akan melahirkan sesuatu yang baik, outcome-nya tentu memberikan hal-hal yang baik, dan benefit-nya pasti menghasilkan yang baik untuk diri, keluarga, dan masyarakat.</a:t>
            </a:r>
          </a:p>
          <a:p>
            <a:endParaRPr lang="id-ID" sz="2800" dirty="0"/>
          </a:p>
        </p:txBody>
      </p:sp>
    </p:spTree>
    <p:extLst>
      <p:ext uri="{BB962C8B-B14F-4D97-AF65-F5344CB8AC3E}">
        <p14:creationId xmlns:p14="http://schemas.microsoft.com/office/powerpoint/2010/main" val="3745249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a:solidFill>
                  <a:srgbClr val="C00000"/>
                </a:solidFill>
              </a:rPr>
              <a:t>8 Program Kampus Merdeka</a:t>
            </a:r>
            <a:endParaRPr lang="id-ID" dirty="0"/>
          </a:p>
        </p:txBody>
      </p:sp>
      <p:sp>
        <p:nvSpPr>
          <p:cNvPr id="3" name="Content Placeholder 2"/>
          <p:cNvSpPr>
            <a:spLocks noGrp="1"/>
          </p:cNvSpPr>
          <p:nvPr>
            <p:ph idx="1"/>
          </p:nvPr>
        </p:nvSpPr>
        <p:spPr>
          <a:xfrm>
            <a:off x="677333" y="1443789"/>
            <a:ext cx="11177783" cy="4597573"/>
          </a:xfrm>
        </p:spPr>
        <p:txBody>
          <a:bodyPr/>
          <a:lstStyle/>
          <a:p>
            <a:r>
              <a:rPr lang="id-ID" sz="2400" b="1" dirty="0"/>
              <a:t>Terdapat delapan program yang bisa dilaksanakan oleh </a:t>
            </a:r>
            <a:r>
              <a:rPr lang="id-ID" sz="2400" b="1" dirty="0">
                <a:hlinkClick r:id="rId2"/>
              </a:rPr>
              <a:t>perguruan tinggi</a:t>
            </a:r>
            <a:r>
              <a:rPr lang="id-ID" sz="2400" b="1" dirty="0"/>
              <a:t> dalam mengimplementasikan kebijakan </a:t>
            </a:r>
            <a:r>
              <a:rPr lang="id-ID" sz="2400" b="1" dirty="0">
                <a:hlinkClick r:id="rId3"/>
              </a:rPr>
              <a:t>Kampus Merdeka</a:t>
            </a:r>
            <a:r>
              <a:rPr lang="id-ID" sz="2400" b="1" dirty="0" smtClean="0"/>
              <a:t>.</a:t>
            </a:r>
          </a:p>
          <a:p>
            <a:r>
              <a:rPr lang="id-ID" sz="2400" b="1" dirty="0"/>
              <a:t>Ke delapan program itu adalah </a:t>
            </a:r>
            <a:r>
              <a:rPr lang="id-ID" sz="2400" b="1" dirty="0">
                <a:hlinkClick r:id="rId4"/>
              </a:rPr>
              <a:t>magang</a:t>
            </a:r>
            <a:r>
              <a:rPr lang="id-ID" sz="2400" b="1" dirty="0"/>
              <a:t> atau praktik kerja, proyek di </a:t>
            </a:r>
            <a:r>
              <a:rPr lang="id-ID" sz="2400" b="1" dirty="0">
                <a:hlinkClick r:id="rId5"/>
              </a:rPr>
              <a:t>desa</a:t>
            </a:r>
            <a:r>
              <a:rPr lang="id-ID" sz="2400" b="1" dirty="0"/>
              <a:t>, mengajar di sekolah, pertukaran pelajar, wirausaha, penelitian atau riset, proyek independen, dan proyek kemanusiaan.program itu merupakan upaya pemberian hak kepada mahasiswa untuk berkreasi selama 3 semester di luar prodi dan </a:t>
            </a:r>
            <a:r>
              <a:rPr lang="id-ID" sz="2400" b="1" dirty="0">
                <a:hlinkClick r:id="rId2"/>
              </a:rPr>
              <a:t>perguruan tinggi</a:t>
            </a:r>
            <a:r>
              <a:rPr lang="id-ID" sz="2400" b="1" dirty="0"/>
              <a:t>. </a:t>
            </a:r>
            <a:endParaRPr lang="id-ID" sz="2400" b="1" dirty="0" smtClean="0"/>
          </a:p>
          <a:p>
            <a:r>
              <a:rPr lang="id-ID" sz="2400" b="1" dirty="0" smtClean="0"/>
              <a:t>Pemerintah </a:t>
            </a:r>
            <a:r>
              <a:rPr lang="id-ID" sz="2400" b="1" dirty="0"/>
              <a:t>dikatakannya, berupaya memberikan kesempatan kepada mahasiswa untuk membekali diri dan menyalurkan minat dan bakatny</a:t>
            </a:r>
            <a:r>
              <a:rPr lang="id-ID" b="1" dirty="0"/>
              <a:t>a. </a:t>
            </a:r>
            <a:endParaRPr lang="id-ID" dirty="0"/>
          </a:p>
          <a:p>
            <a:endParaRPr lang="id-ID" dirty="0"/>
          </a:p>
        </p:txBody>
      </p:sp>
    </p:spTree>
    <p:extLst>
      <p:ext uri="{BB962C8B-B14F-4D97-AF65-F5344CB8AC3E}">
        <p14:creationId xmlns:p14="http://schemas.microsoft.com/office/powerpoint/2010/main" val="692347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10119003" cy="850232"/>
          </a:xfrm>
        </p:spPr>
        <p:txBody>
          <a:bodyPr/>
          <a:lstStyle/>
          <a:p>
            <a:r>
              <a:rPr lang="id-ID" b="1" dirty="0">
                <a:solidFill>
                  <a:srgbClr val="C00000"/>
                </a:solidFill>
              </a:rPr>
              <a:t>8 Program Kampus Merdeka</a:t>
            </a:r>
            <a:endParaRPr lang="id-ID" dirty="0"/>
          </a:p>
        </p:txBody>
      </p:sp>
      <p:sp>
        <p:nvSpPr>
          <p:cNvPr id="3" name="Content Placeholder 2"/>
          <p:cNvSpPr>
            <a:spLocks noGrp="1"/>
          </p:cNvSpPr>
          <p:nvPr>
            <p:ph idx="1"/>
          </p:nvPr>
        </p:nvSpPr>
        <p:spPr>
          <a:xfrm>
            <a:off x="677333" y="1459832"/>
            <a:ext cx="10792771" cy="4565487"/>
          </a:xfrm>
        </p:spPr>
        <p:txBody>
          <a:bodyPr>
            <a:normAutofit/>
          </a:bodyPr>
          <a:lstStyle/>
          <a:p>
            <a:r>
              <a:rPr lang="id-ID" sz="3200" b="1" dirty="0"/>
              <a:t>K</a:t>
            </a:r>
            <a:r>
              <a:rPr lang="id-ID" sz="3200" b="1" dirty="0" smtClean="0"/>
              <a:t>ebijakan </a:t>
            </a:r>
            <a:r>
              <a:rPr lang="id-ID" sz="3200" b="1" dirty="0"/>
              <a:t>ini juga mendorong </a:t>
            </a:r>
            <a:r>
              <a:rPr lang="id-ID" sz="3200" b="1" u="sng" dirty="0">
                <a:hlinkClick r:id="rId2"/>
              </a:rPr>
              <a:t>perguruan tinggi</a:t>
            </a:r>
            <a:r>
              <a:rPr lang="id-ID" sz="3200" b="1" dirty="0"/>
              <a:t> untuk selalu adaptif terhadap perkembangan dunia nyata, salah satu upayanya dengan mengintensifkan interaksi antara </a:t>
            </a:r>
            <a:r>
              <a:rPr lang="id-ID" sz="3200" b="1" u="sng" dirty="0">
                <a:hlinkClick r:id="rId2"/>
              </a:rPr>
              <a:t>perguruan tinggi</a:t>
            </a:r>
            <a:r>
              <a:rPr lang="id-ID" sz="3200" b="1" dirty="0"/>
              <a:t> dengan industri</a:t>
            </a:r>
            <a:r>
              <a:rPr lang="id-ID" sz="3200" b="1" dirty="0" smtClean="0"/>
              <a:t>.</a:t>
            </a:r>
          </a:p>
          <a:p>
            <a:r>
              <a:rPr lang="id-ID" sz="3200" b="1" dirty="0"/>
              <a:t>Industri merupakan partner </a:t>
            </a:r>
            <a:r>
              <a:rPr lang="id-ID" sz="3200" b="1" dirty="0">
                <a:hlinkClick r:id="rId2"/>
              </a:rPr>
              <a:t>perguruan tinggi</a:t>
            </a:r>
            <a:r>
              <a:rPr lang="id-ID" sz="3200" b="1" dirty="0"/>
              <a:t> dalam menyiapkan lulusan yang profesional dan lebih tanggap dengan permasalahan di lapangan.</a:t>
            </a:r>
          </a:p>
          <a:p>
            <a:endParaRPr lang="id-ID" sz="2800" b="1" dirty="0"/>
          </a:p>
          <a:p>
            <a:endParaRPr lang="id-ID" sz="2800" dirty="0"/>
          </a:p>
        </p:txBody>
      </p:sp>
    </p:spTree>
    <p:extLst>
      <p:ext uri="{BB962C8B-B14F-4D97-AF65-F5344CB8AC3E}">
        <p14:creationId xmlns:p14="http://schemas.microsoft.com/office/powerpoint/2010/main" val="2290813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solidFill>
                  <a:schemeClr val="tx1"/>
                </a:solidFill>
              </a:rPr>
              <a:t>Program Pertama</a:t>
            </a:r>
            <a:endParaRPr lang="id-ID" b="1" dirty="0">
              <a:solidFill>
                <a:schemeClr val="tx1"/>
              </a:solidFill>
            </a:endParaRPr>
          </a:p>
        </p:txBody>
      </p:sp>
      <p:sp>
        <p:nvSpPr>
          <p:cNvPr id="3" name="Content Placeholder 2"/>
          <p:cNvSpPr>
            <a:spLocks noGrp="1"/>
          </p:cNvSpPr>
          <p:nvPr>
            <p:ph idx="1"/>
          </p:nvPr>
        </p:nvSpPr>
        <p:spPr>
          <a:xfrm>
            <a:off x="677333" y="1459833"/>
            <a:ext cx="10407761" cy="4581530"/>
          </a:xfrm>
        </p:spPr>
        <p:txBody>
          <a:bodyPr>
            <a:normAutofit/>
          </a:bodyPr>
          <a:lstStyle/>
          <a:p>
            <a:r>
              <a:rPr lang="id-ID" sz="3200" b="1" dirty="0">
                <a:solidFill>
                  <a:schemeClr val="accent5"/>
                </a:solidFill>
              </a:rPr>
              <a:t>P</a:t>
            </a:r>
            <a:r>
              <a:rPr lang="id-ID" sz="3200" b="1" dirty="0" smtClean="0">
                <a:solidFill>
                  <a:schemeClr val="accent5"/>
                </a:solidFill>
              </a:rPr>
              <a:t>rogram </a:t>
            </a:r>
            <a:r>
              <a:rPr lang="id-ID" sz="3200" b="1" dirty="0">
                <a:solidFill>
                  <a:schemeClr val="accent5"/>
                </a:solidFill>
              </a:rPr>
              <a:t>pertama seperti </a:t>
            </a:r>
            <a:r>
              <a:rPr lang="id-ID" sz="3200" b="1" dirty="0">
                <a:solidFill>
                  <a:schemeClr val="accent5"/>
                </a:solidFill>
                <a:hlinkClick r:id="rId2"/>
              </a:rPr>
              <a:t>magang</a:t>
            </a:r>
            <a:r>
              <a:rPr lang="id-ID" sz="3200" b="1" dirty="0">
                <a:solidFill>
                  <a:schemeClr val="accent5"/>
                </a:solidFill>
              </a:rPr>
              <a:t> dirancang sebagai bagian untuk kompetensi lulusan. Selama pelaksanaan </a:t>
            </a:r>
            <a:r>
              <a:rPr lang="id-ID" sz="3200" b="1" dirty="0">
                <a:solidFill>
                  <a:schemeClr val="accent5"/>
                </a:solidFill>
                <a:hlinkClick r:id="rId2"/>
              </a:rPr>
              <a:t>magang</a:t>
            </a:r>
            <a:r>
              <a:rPr lang="id-ID" sz="3200" b="1" dirty="0">
                <a:solidFill>
                  <a:schemeClr val="accent5"/>
                </a:solidFill>
              </a:rPr>
              <a:t>, mahasiswa dibimbing dan didampingi dosen sebagai fasilitator</a:t>
            </a:r>
            <a:r>
              <a:rPr lang="id-ID" sz="3200" b="1" dirty="0" smtClean="0">
                <a:solidFill>
                  <a:schemeClr val="accent5"/>
                </a:solidFill>
              </a:rPr>
              <a:t>.</a:t>
            </a:r>
          </a:p>
          <a:p>
            <a:r>
              <a:rPr lang="id-ID" sz="3200" dirty="0"/>
              <a:t>Dosen bertanggung jawab melaksanakan asesment untuk memastikan kompetensi yang harus dimiliki mahasiswa tercapai</a:t>
            </a:r>
            <a:endParaRPr lang="id-ID" sz="3200" b="1" dirty="0">
              <a:solidFill>
                <a:schemeClr val="accent5"/>
              </a:solidFill>
            </a:endParaRPr>
          </a:p>
          <a:p>
            <a:endParaRPr lang="id-ID" sz="3200" b="1" dirty="0">
              <a:solidFill>
                <a:schemeClr val="accent5"/>
              </a:solidFill>
            </a:endParaRPr>
          </a:p>
        </p:txBody>
      </p:sp>
    </p:spTree>
    <p:extLst>
      <p:ext uri="{BB962C8B-B14F-4D97-AF65-F5344CB8AC3E}">
        <p14:creationId xmlns:p14="http://schemas.microsoft.com/office/powerpoint/2010/main" val="1256956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17096" y="513348"/>
            <a:ext cx="10796336" cy="5839326"/>
          </a:xfrm>
          <a:prstGeom prst="rect">
            <a:avLst/>
          </a:prstGeom>
        </p:spPr>
      </p:pic>
    </p:spTree>
    <p:extLst>
      <p:ext uri="{BB962C8B-B14F-4D97-AF65-F5344CB8AC3E}">
        <p14:creationId xmlns:p14="http://schemas.microsoft.com/office/powerpoint/2010/main" val="1542071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41684" y="417095"/>
            <a:ext cx="10587790" cy="6128084"/>
          </a:xfrm>
          <a:prstGeom prst="rect">
            <a:avLst/>
          </a:prstGeom>
        </p:spPr>
      </p:pic>
    </p:spTree>
    <p:extLst>
      <p:ext uri="{BB962C8B-B14F-4D97-AF65-F5344CB8AC3E}">
        <p14:creationId xmlns:p14="http://schemas.microsoft.com/office/powerpoint/2010/main" val="1575013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13347" y="529389"/>
            <a:ext cx="10860505" cy="5823285"/>
          </a:xfrm>
          <a:prstGeom prst="rect">
            <a:avLst/>
          </a:prstGeom>
        </p:spPr>
      </p:pic>
    </p:spTree>
    <p:extLst>
      <p:ext uri="{BB962C8B-B14F-4D97-AF65-F5344CB8AC3E}">
        <p14:creationId xmlns:p14="http://schemas.microsoft.com/office/powerpoint/2010/main" val="289219132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73</TotalTime>
  <Words>1201</Words>
  <Application>Microsoft Office PowerPoint</Application>
  <PresentationFormat>Widescreen</PresentationFormat>
  <Paragraphs>53</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Trebuchet MS</vt:lpstr>
      <vt:lpstr>Wingdings</vt:lpstr>
      <vt:lpstr>Wingdings 3</vt:lpstr>
      <vt:lpstr>Facet</vt:lpstr>
      <vt:lpstr>Kampus Merdeka dan Peran Alumni UNISMA</vt:lpstr>
      <vt:lpstr>PowerPoint Presentation</vt:lpstr>
      <vt:lpstr>PowerPoint Presentation</vt:lpstr>
      <vt:lpstr>8 Program Kampus Merdeka</vt:lpstr>
      <vt:lpstr>8 Program Kampus Merdeka</vt:lpstr>
      <vt:lpstr>Program Pertama</vt:lpstr>
      <vt:lpstr>PowerPoint Presentation</vt:lpstr>
      <vt:lpstr>PowerPoint Presentation</vt:lpstr>
      <vt:lpstr>PowerPoint Presentation</vt:lpstr>
      <vt:lpstr>PowerPoint Presentation</vt:lpstr>
      <vt:lpstr>Program Kedua </vt:lpstr>
      <vt:lpstr>PowerPoint Presentation</vt:lpstr>
      <vt:lpstr>PowerPoint Presentation</vt:lpstr>
      <vt:lpstr>PowerPoint Presentation</vt:lpstr>
      <vt:lpstr>Program Ketiga </vt:lpstr>
      <vt:lpstr>PowerPoint Presentation</vt:lpstr>
      <vt:lpstr>Program Keempat</vt:lpstr>
      <vt:lpstr>PowerPoint Presentation</vt:lpstr>
      <vt:lpstr>Program Kelima</vt:lpstr>
      <vt:lpstr>PowerPoint Presentation</vt:lpstr>
      <vt:lpstr>Program ketujuh</vt:lpstr>
      <vt:lpstr>PowerPoint Presentation</vt:lpstr>
      <vt:lpstr>PowerPoint Presentation</vt:lpstr>
      <vt:lpstr>PowerPoint Presentation</vt:lpstr>
      <vt:lpstr>Program kedelapan</vt:lpstr>
      <vt:lpstr>Peran Alumni </vt:lpstr>
      <vt:lpstr>Peran Alumni </vt:lpstr>
      <vt:lpstr>Peran alumni sebagai katasilator yang mempunyai hubungan emosional yang kuat di masyarakat sangat berarti bagi perguruan tinggi, antara lain: </vt:lpstr>
      <vt:lpstr>PowerPoint Presentation</vt:lpstr>
      <vt:lpstr>Peran alumni sebagai kontributor</vt:lpstr>
      <vt:lpstr>Peran alumni sebagai iron stock,</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 Program Kampus Merdeka dan Peran Alumni UNISMA</dc:title>
  <dc:creator>adhikara</dc:creator>
  <cp:lastModifiedBy>adhikara</cp:lastModifiedBy>
  <cp:revision>31</cp:revision>
  <dcterms:created xsi:type="dcterms:W3CDTF">2020-06-26T09:00:11Z</dcterms:created>
  <dcterms:modified xsi:type="dcterms:W3CDTF">2020-06-26T23:20:13Z</dcterms:modified>
</cp:coreProperties>
</file>